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E1FF"/>
    <a:srgbClr val="660066"/>
    <a:srgbClr val="004800"/>
    <a:srgbClr val="660033"/>
    <a:srgbClr val="99CCFF"/>
    <a:srgbClr val="FFE2A7"/>
    <a:srgbClr val="CCFFFF"/>
    <a:srgbClr val="CCFF99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072" autoAdjust="0"/>
    <p:restoredTop sz="94660"/>
  </p:normalViewPr>
  <p:slideViewPr>
    <p:cSldViewPr>
      <p:cViewPr>
        <p:scale>
          <a:sx n="120" d="100"/>
          <a:sy n="120" d="100"/>
        </p:scale>
        <p:origin x="-1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EAD39-11CF-4B7C-9B04-1454ECF1EFB3}" type="datetimeFigureOut">
              <a:rPr lang="it-IT" smtClean="0"/>
              <a:pPr/>
              <a:t>27/02/2015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7C48A-8992-4627-B298-80F274B8103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ttangolo 162"/>
          <p:cNvSpPr/>
          <p:nvPr/>
        </p:nvSpPr>
        <p:spPr>
          <a:xfrm flipH="1">
            <a:off x="7020272" y="5517232"/>
            <a:ext cx="216024" cy="144016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600" b="1" dirty="0" smtClean="0">
                <a:solidFill>
                  <a:schemeClr val="bg1"/>
                </a:solidFill>
              </a:rPr>
              <a:t>P23</a:t>
            </a:r>
            <a:endParaRPr lang="it-IT" sz="2400" b="1" dirty="0">
              <a:solidFill>
                <a:schemeClr val="bg1"/>
              </a:solidFill>
            </a:endParaRPr>
          </a:p>
        </p:txBody>
      </p:sp>
      <p:sp>
        <p:nvSpPr>
          <p:cNvPr id="161" name="Rettangolo 160"/>
          <p:cNvSpPr/>
          <p:nvPr/>
        </p:nvSpPr>
        <p:spPr>
          <a:xfrm flipH="1">
            <a:off x="6804248" y="5733256"/>
            <a:ext cx="216024" cy="144016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600" b="1" dirty="0" smtClean="0">
                <a:solidFill>
                  <a:srgbClr val="FFE1FF"/>
                </a:solidFill>
              </a:rPr>
              <a:t>P20</a:t>
            </a:r>
            <a:endParaRPr lang="it-IT" sz="2400" b="1" dirty="0">
              <a:solidFill>
                <a:srgbClr val="FFE1FF"/>
              </a:solidFill>
            </a:endParaRPr>
          </a:p>
        </p:txBody>
      </p:sp>
      <p:sp>
        <p:nvSpPr>
          <p:cNvPr id="160" name="Rettangolo 159"/>
          <p:cNvSpPr/>
          <p:nvPr/>
        </p:nvSpPr>
        <p:spPr>
          <a:xfrm flipH="1">
            <a:off x="6660232" y="5517232"/>
            <a:ext cx="144016" cy="152400"/>
          </a:xfrm>
          <a:prstGeom prst="rect">
            <a:avLst/>
          </a:prstGeom>
          <a:solidFill>
            <a:srgbClr val="00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600" b="1" dirty="0" smtClean="0">
                <a:solidFill>
                  <a:srgbClr val="FFFF00"/>
                </a:solidFill>
              </a:rPr>
              <a:t>P13</a:t>
            </a:r>
            <a:endParaRPr lang="it-IT" sz="2400" b="1" dirty="0">
              <a:solidFill>
                <a:srgbClr val="FFFF00"/>
              </a:solidFill>
            </a:endParaRPr>
          </a:p>
        </p:txBody>
      </p:sp>
      <p:sp>
        <p:nvSpPr>
          <p:cNvPr id="159" name="Rettangolo 158"/>
          <p:cNvSpPr/>
          <p:nvPr/>
        </p:nvSpPr>
        <p:spPr>
          <a:xfrm>
            <a:off x="6444208" y="5733256"/>
            <a:ext cx="216024" cy="144016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it-IT" sz="700" b="1" dirty="0" smtClean="0">
                <a:solidFill>
                  <a:schemeClr val="bg1"/>
                </a:solidFill>
              </a:rPr>
              <a:t>P18</a:t>
            </a:r>
            <a:endParaRPr lang="it-IT" sz="1600" b="1" dirty="0">
              <a:solidFill>
                <a:schemeClr val="bg1"/>
              </a:solidFill>
            </a:endParaRPr>
          </a:p>
        </p:txBody>
      </p:sp>
      <p:sp>
        <p:nvSpPr>
          <p:cNvPr id="158" name="Rettangolo 157"/>
          <p:cNvSpPr/>
          <p:nvPr/>
        </p:nvSpPr>
        <p:spPr>
          <a:xfrm>
            <a:off x="6084168" y="5517232"/>
            <a:ext cx="360040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it-IT" sz="800" b="1" dirty="0" smtClean="0">
                <a:solidFill>
                  <a:schemeClr val="tx1"/>
                </a:solidFill>
              </a:rPr>
              <a:t>P25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157" name="Rettangolo 156"/>
          <p:cNvSpPr/>
          <p:nvPr/>
        </p:nvSpPr>
        <p:spPr>
          <a:xfrm>
            <a:off x="5724128" y="5733256"/>
            <a:ext cx="360040" cy="144016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it-IT" sz="800" b="1" dirty="0" smtClean="0">
                <a:solidFill>
                  <a:srgbClr val="002060"/>
                </a:solidFill>
              </a:rPr>
              <a:t>P27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156" name="Rettangolo 155"/>
          <p:cNvSpPr/>
          <p:nvPr/>
        </p:nvSpPr>
        <p:spPr>
          <a:xfrm>
            <a:off x="5148064" y="5517232"/>
            <a:ext cx="576064" cy="144016"/>
          </a:xfrm>
          <a:prstGeom prst="rect">
            <a:avLst/>
          </a:prstGeom>
          <a:solidFill>
            <a:srgbClr val="FFE2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it-IT" sz="800" b="1" dirty="0" smtClean="0">
                <a:solidFill>
                  <a:srgbClr val="C00000"/>
                </a:solidFill>
              </a:rPr>
              <a:t>P61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155" name="Rettangolo 154"/>
          <p:cNvSpPr/>
          <p:nvPr/>
        </p:nvSpPr>
        <p:spPr>
          <a:xfrm>
            <a:off x="4499992" y="5733256"/>
            <a:ext cx="648072" cy="144016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it-IT" sz="800" b="1" dirty="0" smtClean="0">
                <a:solidFill>
                  <a:srgbClr val="002060"/>
                </a:solidFill>
              </a:rPr>
              <a:t>P65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152" name="Rettangolo 151"/>
          <p:cNvSpPr/>
          <p:nvPr/>
        </p:nvSpPr>
        <p:spPr>
          <a:xfrm>
            <a:off x="3779912" y="5517232"/>
            <a:ext cx="360040" cy="144016"/>
          </a:xfrm>
          <a:prstGeom prst="rect">
            <a:avLst/>
          </a:prstGeom>
          <a:solidFill>
            <a:srgbClr val="CC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it-IT" sz="800" b="1" dirty="0" smtClean="0">
                <a:solidFill>
                  <a:srgbClr val="004800"/>
                </a:solidFill>
              </a:rPr>
              <a:t>RDRP</a:t>
            </a:r>
            <a:endParaRPr lang="it-IT" sz="2400" b="1" dirty="0">
              <a:solidFill>
                <a:srgbClr val="004800"/>
              </a:solidFill>
            </a:endParaRPr>
          </a:p>
        </p:txBody>
      </p:sp>
      <p:sp>
        <p:nvSpPr>
          <p:cNvPr id="151" name="Rettangolo 150"/>
          <p:cNvSpPr/>
          <p:nvPr/>
        </p:nvSpPr>
        <p:spPr>
          <a:xfrm>
            <a:off x="827584" y="5733256"/>
            <a:ext cx="2952328" cy="14401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 smtClean="0">
                <a:solidFill>
                  <a:srgbClr val="C00000"/>
                </a:solidFill>
              </a:rPr>
              <a:t>ORF1A</a:t>
            </a:r>
            <a:endParaRPr lang="it-IT" b="1" dirty="0">
              <a:solidFill>
                <a:srgbClr val="C00000"/>
              </a:solidFill>
            </a:endParaRPr>
          </a:p>
        </p:txBody>
      </p:sp>
      <p:grpSp>
        <p:nvGrpSpPr>
          <p:cNvPr id="123" name="Gruppo 122"/>
          <p:cNvGrpSpPr/>
          <p:nvPr/>
        </p:nvGrpSpPr>
        <p:grpSpPr>
          <a:xfrm>
            <a:off x="683568" y="548680"/>
            <a:ext cx="6840760" cy="1584176"/>
            <a:chOff x="683568" y="1628800"/>
            <a:chExt cx="7128792" cy="648072"/>
          </a:xfrm>
        </p:grpSpPr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2" cstate="print"/>
            <a:srcRect l="2421" r="2473" b="83236"/>
            <a:stretch>
              <a:fillRect/>
            </a:stretch>
          </p:blipFill>
          <p:spPr bwMode="auto">
            <a:xfrm>
              <a:off x="683568" y="1628800"/>
              <a:ext cx="7128792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2" name="CasellaDiTesto 121"/>
            <p:cNvSpPr txBox="1"/>
            <p:nvPr/>
          </p:nvSpPr>
          <p:spPr>
            <a:xfrm>
              <a:off x="4283968" y="1916832"/>
              <a:ext cx="66200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002060"/>
                  </a:solidFill>
                </a:rPr>
                <a:t>SY568</a:t>
              </a:r>
              <a:endParaRPr lang="it-IT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27" name="Gruppo 126"/>
          <p:cNvGrpSpPr/>
          <p:nvPr/>
        </p:nvGrpSpPr>
        <p:grpSpPr>
          <a:xfrm>
            <a:off x="683568" y="620688"/>
            <a:ext cx="6840760" cy="936104"/>
            <a:chOff x="683568" y="1700808"/>
            <a:chExt cx="6840760" cy="551648"/>
          </a:xfrm>
        </p:grpSpPr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3" cstate="print"/>
            <a:srcRect l="2421" r="2473" b="86677"/>
            <a:stretch>
              <a:fillRect/>
            </a:stretch>
          </p:blipFill>
          <p:spPr bwMode="auto">
            <a:xfrm>
              <a:off x="683568" y="1700808"/>
              <a:ext cx="6840760" cy="551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6" name="CasellaDiTesto 125"/>
            <p:cNvSpPr txBox="1"/>
            <p:nvPr/>
          </p:nvSpPr>
          <p:spPr>
            <a:xfrm>
              <a:off x="5004048" y="1844824"/>
              <a:ext cx="5040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FF29C7"/>
                  </a:solidFill>
                </a:rPr>
                <a:t>KPG3</a:t>
              </a:r>
              <a:endParaRPr lang="it-IT" b="1" dirty="0">
                <a:solidFill>
                  <a:srgbClr val="FF29C7"/>
                </a:solidFill>
              </a:endParaRPr>
            </a:p>
          </p:txBody>
        </p:sp>
      </p:grpSp>
      <p:grpSp>
        <p:nvGrpSpPr>
          <p:cNvPr id="109" name="Gruppo 108"/>
          <p:cNvGrpSpPr/>
          <p:nvPr/>
        </p:nvGrpSpPr>
        <p:grpSpPr>
          <a:xfrm>
            <a:off x="683568" y="1700808"/>
            <a:ext cx="6840760" cy="3816424"/>
            <a:chOff x="683568" y="2708920"/>
            <a:chExt cx="6840760" cy="2302006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l="2421" t="5293" r="2473" b="63733"/>
            <a:stretch>
              <a:fillRect/>
            </a:stretch>
          </p:blipFill>
          <p:spPr bwMode="auto">
            <a:xfrm>
              <a:off x="683568" y="2708920"/>
              <a:ext cx="6840760" cy="2302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6" name="CasellaDiTesto 105"/>
            <p:cNvSpPr txBox="1"/>
            <p:nvPr/>
          </p:nvSpPr>
          <p:spPr>
            <a:xfrm>
              <a:off x="1763688" y="4221088"/>
              <a:ext cx="6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00EBE6"/>
                  </a:solidFill>
                </a:rPr>
                <a:t>QAHA</a:t>
              </a:r>
              <a:endParaRPr lang="it-IT" b="1" dirty="0">
                <a:solidFill>
                  <a:srgbClr val="00EBE6"/>
                </a:solidFill>
              </a:endParaRPr>
            </a:p>
          </p:txBody>
        </p:sp>
      </p:grpSp>
      <p:grpSp>
        <p:nvGrpSpPr>
          <p:cNvPr id="111" name="Gruppo 110"/>
          <p:cNvGrpSpPr/>
          <p:nvPr/>
        </p:nvGrpSpPr>
        <p:grpSpPr>
          <a:xfrm>
            <a:off x="683568" y="1844824"/>
            <a:ext cx="6840760" cy="3672408"/>
            <a:chOff x="683568" y="2852936"/>
            <a:chExt cx="6840760" cy="2304256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 l="2421" t="5292" r="2473" b="63734"/>
            <a:stretch>
              <a:fillRect/>
            </a:stretch>
          </p:blipFill>
          <p:spPr bwMode="auto">
            <a:xfrm>
              <a:off x="683568" y="2852936"/>
              <a:ext cx="6840760" cy="2304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0" name="CasellaDiTesto 109"/>
            <p:cNvSpPr txBox="1"/>
            <p:nvPr/>
          </p:nvSpPr>
          <p:spPr>
            <a:xfrm>
              <a:off x="3203848" y="4615014"/>
              <a:ext cx="6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007000"/>
                  </a:solidFill>
                </a:rPr>
                <a:t>MAC25</a:t>
              </a:r>
              <a:endParaRPr lang="it-IT" b="1" dirty="0">
                <a:solidFill>
                  <a:srgbClr val="007000"/>
                </a:solidFill>
              </a:endParaRPr>
            </a:p>
          </p:txBody>
        </p:sp>
      </p:grpSp>
      <p:grpSp>
        <p:nvGrpSpPr>
          <p:cNvPr id="103" name="Gruppo 102"/>
          <p:cNvGrpSpPr/>
          <p:nvPr/>
        </p:nvGrpSpPr>
        <p:grpSpPr>
          <a:xfrm>
            <a:off x="683568" y="1700808"/>
            <a:ext cx="6840760" cy="3888432"/>
            <a:chOff x="683568" y="1916832"/>
            <a:chExt cx="6840760" cy="237626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 l="2421" t="5292" r="2473" b="63734"/>
            <a:stretch>
              <a:fillRect/>
            </a:stretch>
          </p:blipFill>
          <p:spPr bwMode="auto">
            <a:xfrm>
              <a:off x="683568" y="1916832"/>
              <a:ext cx="6840760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0" name="CasellaDiTesto 99"/>
            <p:cNvSpPr txBox="1"/>
            <p:nvPr/>
          </p:nvSpPr>
          <p:spPr>
            <a:xfrm>
              <a:off x="1187624" y="3853047"/>
              <a:ext cx="6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FF7DBE"/>
                  </a:solidFill>
                </a:rPr>
                <a:t>T36FS2-2</a:t>
              </a:r>
              <a:endParaRPr lang="it-IT" b="1" dirty="0">
                <a:solidFill>
                  <a:srgbClr val="FF7DBE"/>
                </a:solidFill>
              </a:endParaRPr>
            </a:p>
          </p:txBody>
        </p:sp>
      </p:grpSp>
      <p:grpSp>
        <p:nvGrpSpPr>
          <p:cNvPr id="105" name="Gruppo 104"/>
          <p:cNvGrpSpPr/>
          <p:nvPr/>
        </p:nvGrpSpPr>
        <p:grpSpPr>
          <a:xfrm>
            <a:off x="683568" y="332656"/>
            <a:ext cx="6840760" cy="792088"/>
            <a:chOff x="683568" y="1916832"/>
            <a:chExt cx="6840760" cy="476225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 l="2421" r="1779" b="92413"/>
            <a:stretch>
              <a:fillRect/>
            </a:stretch>
          </p:blipFill>
          <p:spPr bwMode="auto">
            <a:xfrm>
              <a:off x="683568" y="1916832"/>
              <a:ext cx="6840760" cy="4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4" name="CasellaDiTesto 103"/>
            <p:cNvSpPr txBox="1"/>
            <p:nvPr/>
          </p:nvSpPr>
          <p:spPr>
            <a:xfrm>
              <a:off x="1763688" y="2132856"/>
              <a:ext cx="6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00EBE6"/>
                  </a:solidFill>
                </a:rPr>
                <a:t>MAC101</a:t>
              </a:r>
              <a:endParaRPr lang="it-IT" b="1" dirty="0">
                <a:solidFill>
                  <a:srgbClr val="00EBE6"/>
                </a:solidFill>
              </a:endParaRPr>
            </a:p>
          </p:txBody>
        </p:sp>
      </p:grpSp>
      <p:sp>
        <p:nvSpPr>
          <p:cNvPr id="5" name="Titolo 1"/>
          <p:cNvSpPr txBox="1">
            <a:spLocks/>
          </p:cNvSpPr>
          <p:nvPr/>
        </p:nvSpPr>
        <p:spPr>
          <a:xfrm>
            <a:off x="0" y="0"/>
            <a:ext cx="9144000" cy="260648"/>
          </a:xfrm>
          <a:prstGeom prst="rect">
            <a:avLst/>
          </a:prstGeom>
          <a:solidFill>
            <a:srgbClr val="006C0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STRUTTURA GENETICA </a:t>
            </a:r>
            <a:r>
              <a:rPr kumimoji="0" lang="it-IT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DELLA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POPOLAZIONE </a:t>
            </a:r>
            <a:r>
              <a:rPr lang="it-IT" sz="1200" b="1" noProof="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</a:t>
            </a:r>
            <a:r>
              <a:rPr kumimoji="0" 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Citrus</a:t>
            </a:r>
            <a:r>
              <a:rPr kumimoji="0" lang="it-IT" sz="1400" b="1" i="1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tristeza virus</a:t>
            </a:r>
            <a:endParaRPr kumimoji="0" lang="it-IT" sz="1600" b="1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7" name="Connettore 1 6"/>
          <p:cNvCxnSpPr/>
          <p:nvPr/>
        </p:nvCxnSpPr>
        <p:spPr>
          <a:xfrm>
            <a:off x="683568" y="476672"/>
            <a:ext cx="0" cy="51845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 flipH="1">
            <a:off x="683568" y="6093296"/>
            <a:ext cx="68407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107504" y="476672"/>
            <a:ext cx="25152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D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I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S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T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A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N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Z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A</a:t>
            </a:r>
          </a:p>
          <a:p>
            <a:pPr algn="just"/>
            <a:endParaRPr lang="it-IT" sz="1000" b="1" dirty="0" smtClean="0">
              <a:solidFill>
                <a:srgbClr val="C00000"/>
              </a:solidFill>
            </a:endParaRP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G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E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N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E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T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I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C</a:t>
            </a:r>
          </a:p>
          <a:p>
            <a:pPr algn="just"/>
            <a:r>
              <a:rPr lang="it-IT" sz="1000" b="1" dirty="0" smtClean="0">
                <a:solidFill>
                  <a:srgbClr val="C00000"/>
                </a:solidFill>
              </a:rPr>
              <a:t>A</a:t>
            </a:r>
            <a:endParaRPr lang="it-IT" sz="1000" b="1" dirty="0">
              <a:solidFill>
                <a:srgbClr val="C0000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860032" y="6309320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050" b="1" dirty="0" smtClean="0">
                <a:solidFill>
                  <a:srgbClr val="C00000"/>
                </a:solidFill>
              </a:rPr>
              <a:t>SEQUENZA NUCLEOTIDICA (NT)</a:t>
            </a:r>
            <a:endParaRPr lang="it-IT" sz="1050" b="1" dirty="0">
              <a:solidFill>
                <a:srgbClr val="C000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83568" y="6093296"/>
            <a:ext cx="691276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000" dirty="0" smtClean="0"/>
              <a:t>0                                              4858                                                9716                                             14574                                                          19432</a:t>
            </a:r>
            <a:endParaRPr lang="it-IT" sz="1000" dirty="0"/>
          </a:p>
        </p:txBody>
      </p:sp>
      <p:cxnSp>
        <p:nvCxnSpPr>
          <p:cNvPr id="16" name="Connettore 1 15"/>
          <p:cNvCxnSpPr/>
          <p:nvPr/>
        </p:nvCxnSpPr>
        <p:spPr>
          <a:xfrm>
            <a:off x="683568" y="5805264"/>
            <a:ext cx="0" cy="2880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 flipV="1">
            <a:off x="611560" y="5733256"/>
            <a:ext cx="144016" cy="72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 flipV="1">
            <a:off x="611560" y="5661248"/>
            <a:ext cx="144016" cy="72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467544" y="548680"/>
            <a:ext cx="21602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050" dirty="0" smtClean="0"/>
              <a:t>1,0</a:t>
            </a:r>
            <a:endParaRPr lang="it-IT" sz="1050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467544" y="2132856"/>
            <a:ext cx="21602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050" dirty="0" smtClean="0"/>
              <a:t>0,9</a:t>
            </a:r>
            <a:endParaRPr lang="it-IT" sz="1050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467544" y="3645024"/>
            <a:ext cx="21602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050" dirty="0" smtClean="0"/>
              <a:t>0,8</a:t>
            </a:r>
            <a:endParaRPr lang="it-IT" sz="1050" dirty="0"/>
          </a:p>
        </p:txBody>
      </p:sp>
      <p:sp>
        <p:nvSpPr>
          <p:cNvPr id="30" name="CasellaDiTesto 29"/>
          <p:cNvSpPr txBox="1"/>
          <p:nvPr/>
        </p:nvSpPr>
        <p:spPr>
          <a:xfrm>
            <a:off x="467544" y="5157192"/>
            <a:ext cx="21602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050" dirty="0" smtClean="0"/>
              <a:t>0,7</a:t>
            </a:r>
            <a:endParaRPr lang="it-IT" sz="1050" dirty="0"/>
          </a:p>
        </p:txBody>
      </p:sp>
      <p:cxnSp>
        <p:nvCxnSpPr>
          <p:cNvPr id="33" name="Connettore 1 32"/>
          <p:cNvCxnSpPr/>
          <p:nvPr/>
        </p:nvCxnSpPr>
        <p:spPr>
          <a:xfrm>
            <a:off x="683568" y="620688"/>
            <a:ext cx="72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34"/>
          <p:cNvCxnSpPr/>
          <p:nvPr/>
        </p:nvCxnSpPr>
        <p:spPr>
          <a:xfrm>
            <a:off x="683568" y="2204864"/>
            <a:ext cx="72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>
            <a:off x="683568" y="3789040"/>
            <a:ext cx="72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/>
          <p:cNvCxnSpPr/>
          <p:nvPr/>
        </p:nvCxnSpPr>
        <p:spPr>
          <a:xfrm>
            <a:off x="683568" y="5229200"/>
            <a:ext cx="72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1 43"/>
          <p:cNvCxnSpPr/>
          <p:nvPr/>
        </p:nvCxnSpPr>
        <p:spPr>
          <a:xfrm>
            <a:off x="2195736" y="6021288"/>
            <a:ext cx="0" cy="72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1 47"/>
          <p:cNvCxnSpPr/>
          <p:nvPr/>
        </p:nvCxnSpPr>
        <p:spPr>
          <a:xfrm>
            <a:off x="3851920" y="6021288"/>
            <a:ext cx="0" cy="72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1 48"/>
          <p:cNvCxnSpPr/>
          <p:nvPr/>
        </p:nvCxnSpPr>
        <p:spPr>
          <a:xfrm>
            <a:off x="5436096" y="6021288"/>
            <a:ext cx="0" cy="72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1 49"/>
          <p:cNvCxnSpPr/>
          <p:nvPr/>
        </p:nvCxnSpPr>
        <p:spPr>
          <a:xfrm>
            <a:off x="7380312" y="6021288"/>
            <a:ext cx="0" cy="72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8316416" y="1340768"/>
            <a:ext cx="648072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100" b="1" dirty="0" smtClean="0"/>
              <a:t>VT</a:t>
            </a:r>
          </a:p>
          <a:p>
            <a:r>
              <a:rPr lang="it-IT" sz="600" b="1" dirty="0" smtClean="0"/>
              <a:t>GENOTYPE</a:t>
            </a:r>
            <a:endParaRPr lang="it-IT" sz="800" b="1" dirty="0"/>
          </a:p>
        </p:txBody>
      </p:sp>
      <p:sp>
        <p:nvSpPr>
          <p:cNvPr id="57" name="CasellaDiTesto 56"/>
          <p:cNvSpPr txBox="1"/>
          <p:nvPr/>
        </p:nvSpPr>
        <p:spPr>
          <a:xfrm>
            <a:off x="8783960" y="764704"/>
            <a:ext cx="360040" cy="169277"/>
          </a:xfrm>
          <a:prstGeom prst="rect">
            <a:avLst/>
          </a:prstGeom>
          <a:solidFill>
            <a:srgbClr val="383838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100" b="1" dirty="0" smtClean="0">
                <a:solidFill>
                  <a:schemeClr val="bg1"/>
                </a:solidFill>
              </a:rPr>
              <a:t>Clear</a:t>
            </a:r>
            <a:endParaRPr lang="it-IT" sz="1400" b="1" dirty="0">
              <a:solidFill>
                <a:schemeClr val="bg1"/>
              </a:solidFill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7668344" y="908720"/>
            <a:ext cx="504056" cy="15388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T318A</a:t>
            </a:r>
            <a:endParaRPr lang="it-IT" sz="1400" b="1" dirty="0"/>
          </a:p>
        </p:txBody>
      </p:sp>
      <p:sp>
        <p:nvSpPr>
          <p:cNvPr id="59" name="CasellaDiTesto 58"/>
          <p:cNvSpPr txBox="1"/>
          <p:nvPr/>
        </p:nvSpPr>
        <p:spPr>
          <a:xfrm>
            <a:off x="7668344" y="1124744"/>
            <a:ext cx="504056" cy="15388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CT11A</a:t>
            </a:r>
            <a:endParaRPr lang="it-IT" sz="1400" b="1" dirty="0"/>
          </a:p>
        </p:txBody>
      </p:sp>
      <p:sp>
        <p:nvSpPr>
          <p:cNvPr id="60" name="CasellaDiTesto 59"/>
          <p:cNvSpPr txBox="1"/>
          <p:nvPr/>
        </p:nvSpPr>
        <p:spPr>
          <a:xfrm>
            <a:off x="7668344" y="1340768"/>
            <a:ext cx="504056" cy="153888"/>
          </a:xfrm>
          <a:prstGeom prst="rect">
            <a:avLst/>
          </a:prstGeom>
          <a:solidFill>
            <a:srgbClr val="FFFFCC"/>
          </a:solidFill>
          <a:ln w="158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SG29</a:t>
            </a:r>
            <a:endParaRPr lang="it-IT" sz="1400" b="1" dirty="0"/>
          </a:p>
        </p:txBody>
      </p:sp>
      <p:sp>
        <p:nvSpPr>
          <p:cNvPr id="61" name="CasellaDiTesto 60"/>
          <p:cNvSpPr txBox="1"/>
          <p:nvPr/>
        </p:nvSpPr>
        <p:spPr>
          <a:xfrm>
            <a:off x="7668344" y="1556792"/>
            <a:ext cx="504056" cy="153888"/>
          </a:xfrm>
          <a:prstGeom prst="rect">
            <a:avLst/>
          </a:prstGeom>
          <a:solidFill>
            <a:srgbClr val="FFFFCC"/>
          </a:solidFill>
          <a:ln w="158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MAC39</a:t>
            </a:r>
            <a:endParaRPr lang="it-IT" sz="1400" b="1" dirty="0"/>
          </a:p>
        </p:txBody>
      </p:sp>
      <p:sp>
        <p:nvSpPr>
          <p:cNvPr id="62" name="CasellaDiTesto 61"/>
          <p:cNvSpPr txBox="1"/>
          <p:nvPr/>
        </p:nvSpPr>
        <p:spPr>
          <a:xfrm>
            <a:off x="7668344" y="1772816"/>
            <a:ext cx="504056" cy="153888"/>
          </a:xfrm>
          <a:prstGeom prst="rect">
            <a:avLst/>
          </a:prstGeom>
          <a:solidFill>
            <a:srgbClr val="FFFFCC"/>
          </a:solidFill>
          <a:ln w="158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MAC101</a:t>
            </a:r>
            <a:endParaRPr lang="it-IT" sz="1400" b="1" dirty="0"/>
          </a:p>
        </p:txBody>
      </p:sp>
      <p:sp>
        <p:nvSpPr>
          <p:cNvPr id="63" name="CasellaDiTesto 62"/>
          <p:cNvSpPr txBox="1"/>
          <p:nvPr/>
        </p:nvSpPr>
        <p:spPr>
          <a:xfrm>
            <a:off x="7668344" y="2132856"/>
            <a:ext cx="504056" cy="153888"/>
          </a:xfrm>
          <a:prstGeom prst="rect">
            <a:avLst/>
          </a:prstGeom>
          <a:solidFill>
            <a:srgbClr val="CCFFFF"/>
          </a:solidFill>
          <a:ln w="158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MAC0</a:t>
            </a:r>
            <a:endParaRPr lang="it-IT" sz="1400" b="1" dirty="0"/>
          </a:p>
        </p:txBody>
      </p:sp>
      <p:sp>
        <p:nvSpPr>
          <p:cNvPr id="64" name="CasellaDiTesto 63"/>
          <p:cNvSpPr txBox="1"/>
          <p:nvPr/>
        </p:nvSpPr>
        <p:spPr>
          <a:xfrm>
            <a:off x="7668344" y="2348880"/>
            <a:ext cx="504056" cy="153888"/>
          </a:xfrm>
          <a:prstGeom prst="rect">
            <a:avLst/>
          </a:prstGeom>
          <a:solidFill>
            <a:srgbClr val="D9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T30</a:t>
            </a:r>
            <a:endParaRPr lang="it-IT" sz="1400" b="1" dirty="0"/>
          </a:p>
        </p:txBody>
      </p:sp>
      <p:sp>
        <p:nvSpPr>
          <p:cNvPr id="65" name="CasellaDiTesto 64"/>
          <p:cNvSpPr txBox="1"/>
          <p:nvPr/>
        </p:nvSpPr>
        <p:spPr>
          <a:xfrm>
            <a:off x="7668344" y="2564904"/>
            <a:ext cx="504056" cy="153888"/>
          </a:xfrm>
          <a:prstGeom prst="rect">
            <a:avLst/>
          </a:prstGeom>
          <a:solidFill>
            <a:srgbClr val="D9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T385</a:t>
            </a:r>
            <a:endParaRPr lang="it-IT" sz="1400" b="1" dirty="0"/>
          </a:p>
        </p:txBody>
      </p:sp>
      <p:sp>
        <p:nvSpPr>
          <p:cNvPr id="66" name="CasellaDiTesto 65"/>
          <p:cNvSpPr txBox="1"/>
          <p:nvPr/>
        </p:nvSpPr>
        <p:spPr>
          <a:xfrm>
            <a:off x="7668344" y="2780928"/>
            <a:ext cx="504056" cy="153888"/>
          </a:xfrm>
          <a:prstGeom prst="rect">
            <a:avLst/>
          </a:prstGeom>
          <a:solidFill>
            <a:srgbClr val="D9FFFF"/>
          </a:solidFill>
          <a:ln w="158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BAU282</a:t>
            </a:r>
            <a:endParaRPr lang="it-IT" sz="1400" b="1" dirty="0"/>
          </a:p>
        </p:txBody>
      </p:sp>
      <p:sp>
        <p:nvSpPr>
          <p:cNvPr id="67" name="CasellaDiTesto 66"/>
          <p:cNvSpPr txBox="1"/>
          <p:nvPr/>
        </p:nvSpPr>
        <p:spPr>
          <a:xfrm>
            <a:off x="7668344" y="3140968"/>
            <a:ext cx="504056" cy="153888"/>
          </a:xfrm>
          <a:prstGeom prst="rect">
            <a:avLst/>
          </a:prstGeom>
          <a:solidFill>
            <a:srgbClr val="E5FFE5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T36FS2-2</a:t>
            </a:r>
            <a:endParaRPr lang="it-IT" sz="1100" b="1" dirty="0"/>
          </a:p>
        </p:txBody>
      </p:sp>
      <p:sp>
        <p:nvSpPr>
          <p:cNvPr id="68" name="CasellaDiTesto 67"/>
          <p:cNvSpPr txBox="1"/>
          <p:nvPr/>
        </p:nvSpPr>
        <p:spPr>
          <a:xfrm>
            <a:off x="7668344" y="3356992"/>
            <a:ext cx="504056" cy="153888"/>
          </a:xfrm>
          <a:prstGeom prst="rect">
            <a:avLst/>
          </a:prstGeom>
          <a:solidFill>
            <a:srgbClr val="E5FFE5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QAHA</a:t>
            </a:r>
            <a:endParaRPr lang="it-IT" sz="1400" b="1" dirty="0"/>
          </a:p>
        </p:txBody>
      </p:sp>
      <p:sp>
        <p:nvSpPr>
          <p:cNvPr id="69" name="CasellaDiTesto 68"/>
          <p:cNvSpPr txBox="1"/>
          <p:nvPr/>
        </p:nvSpPr>
        <p:spPr>
          <a:xfrm>
            <a:off x="7668344" y="3573016"/>
            <a:ext cx="504056" cy="153888"/>
          </a:xfrm>
          <a:prstGeom prst="rect">
            <a:avLst/>
          </a:prstGeom>
          <a:solidFill>
            <a:srgbClr val="E5FFE5"/>
          </a:solidFill>
          <a:ln w="158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MAC25</a:t>
            </a:r>
            <a:endParaRPr lang="it-IT" sz="1400" b="1" dirty="0"/>
          </a:p>
        </p:txBody>
      </p:sp>
      <p:sp>
        <p:nvSpPr>
          <p:cNvPr id="70" name="CasellaDiTesto 69"/>
          <p:cNvSpPr txBox="1"/>
          <p:nvPr/>
        </p:nvSpPr>
        <p:spPr>
          <a:xfrm>
            <a:off x="7668344" y="3933056"/>
            <a:ext cx="504056" cy="153888"/>
          </a:xfrm>
          <a:prstGeom prst="rect">
            <a:avLst/>
          </a:prstGeom>
          <a:solidFill>
            <a:srgbClr val="FFE1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B301</a:t>
            </a:r>
            <a:endParaRPr lang="it-IT" sz="1400" b="1" dirty="0"/>
          </a:p>
        </p:txBody>
      </p:sp>
      <p:sp>
        <p:nvSpPr>
          <p:cNvPr id="71" name="CasellaDiTesto 70"/>
          <p:cNvSpPr txBox="1"/>
          <p:nvPr/>
        </p:nvSpPr>
        <p:spPr>
          <a:xfrm>
            <a:off x="7668344" y="4149080"/>
            <a:ext cx="504056" cy="138499"/>
          </a:xfrm>
          <a:prstGeom prst="rect">
            <a:avLst/>
          </a:prstGeom>
          <a:solidFill>
            <a:srgbClr val="FFE1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900" b="1" dirty="0" smtClean="0"/>
              <a:t>NZRB-G90</a:t>
            </a:r>
            <a:endParaRPr lang="it-IT" sz="1050" b="1" dirty="0"/>
          </a:p>
        </p:txBody>
      </p:sp>
      <p:sp>
        <p:nvSpPr>
          <p:cNvPr id="72" name="CasellaDiTesto 71"/>
          <p:cNvSpPr txBox="1"/>
          <p:nvPr/>
        </p:nvSpPr>
        <p:spPr>
          <a:xfrm>
            <a:off x="7668344" y="4437112"/>
            <a:ext cx="504056" cy="1538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B165</a:t>
            </a:r>
            <a:endParaRPr lang="it-IT" sz="1400" b="1" dirty="0"/>
          </a:p>
        </p:txBody>
      </p:sp>
      <p:sp>
        <p:nvSpPr>
          <p:cNvPr id="73" name="CasellaDiTesto 72"/>
          <p:cNvSpPr txBox="1"/>
          <p:nvPr/>
        </p:nvSpPr>
        <p:spPr>
          <a:xfrm>
            <a:off x="7668344" y="4653136"/>
            <a:ext cx="504056" cy="1538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NZ-B18</a:t>
            </a:r>
            <a:endParaRPr lang="it-IT" sz="1400" b="1" dirty="0"/>
          </a:p>
        </p:txBody>
      </p:sp>
      <p:sp>
        <p:nvSpPr>
          <p:cNvPr id="74" name="CasellaDiTesto 73"/>
          <p:cNvSpPr txBox="1"/>
          <p:nvPr/>
        </p:nvSpPr>
        <p:spPr>
          <a:xfrm>
            <a:off x="7668344" y="5013176"/>
            <a:ext cx="504056" cy="15388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NZ-M16</a:t>
            </a:r>
            <a:endParaRPr lang="it-IT" sz="1400" b="1" dirty="0"/>
          </a:p>
        </p:txBody>
      </p:sp>
      <p:sp>
        <p:nvSpPr>
          <p:cNvPr id="75" name="CasellaDiTesto 74"/>
          <p:cNvSpPr txBox="1"/>
          <p:nvPr/>
        </p:nvSpPr>
        <p:spPr>
          <a:xfrm>
            <a:off x="7668344" y="5373216"/>
            <a:ext cx="504056" cy="153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SY568</a:t>
            </a:r>
            <a:endParaRPr lang="it-IT" sz="1400" b="1" dirty="0"/>
          </a:p>
        </p:txBody>
      </p:sp>
      <p:sp>
        <p:nvSpPr>
          <p:cNvPr id="76" name="CasellaDiTesto 75"/>
          <p:cNvSpPr txBox="1"/>
          <p:nvPr/>
        </p:nvSpPr>
        <p:spPr>
          <a:xfrm>
            <a:off x="7668344" y="5589240"/>
            <a:ext cx="504056" cy="153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A18</a:t>
            </a:r>
            <a:endParaRPr lang="it-IT" sz="1400" b="1" dirty="0"/>
          </a:p>
        </p:txBody>
      </p:sp>
      <p:sp>
        <p:nvSpPr>
          <p:cNvPr id="77" name="CasellaDiTesto 76"/>
          <p:cNvSpPr txBox="1"/>
          <p:nvPr/>
        </p:nvSpPr>
        <p:spPr>
          <a:xfrm>
            <a:off x="7668344" y="5805264"/>
            <a:ext cx="504056" cy="153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KPG3</a:t>
            </a:r>
            <a:endParaRPr lang="it-IT" sz="1100" b="1" dirty="0"/>
          </a:p>
        </p:txBody>
      </p:sp>
      <p:sp>
        <p:nvSpPr>
          <p:cNvPr id="78" name="CasellaDiTesto 77"/>
          <p:cNvSpPr txBox="1"/>
          <p:nvPr/>
        </p:nvSpPr>
        <p:spPr>
          <a:xfrm>
            <a:off x="7668344" y="6021288"/>
            <a:ext cx="504056" cy="1231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800" b="1" dirty="0" smtClean="0"/>
              <a:t>PUM/M/T5</a:t>
            </a:r>
            <a:endParaRPr lang="it-IT" sz="1000" b="1" dirty="0"/>
          </a:p>
        </p:txBody>
      </p:sp>
      <p:sp>
        <p:nvSpPr>
          <p:cNvPr id="79" name="CasellaDiTesto 78"/>
          <p:cNvSpPr txBox="1"/>
          <p:nvPr/>
        </p:nvSpPr>
        <p:spPr>
          <a:xfrm>
            <a:off x="7668344" y="6237312"/>
            <a:ext cx="504056" cy="153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000" b="1" dirty="0" smtClean="0"/>
              <a:t>HA16-5</a:t>
            </a:r>
            <a:endParaRPr lang="it-IT" sz="1400" b="1" dirty="0"/>
          </a:p>
        </p:txBody>
      </p:sp>
      <p:sp>
        <p:nvSpPr>
          <p:cNvPr id="80" name="CasellaDiTesto 79"/>
          <p:cNvSpPr txBox="1"/>
          <p:nvPr/>
        </p:nvSpPr>
        <p:spPr>
          <a:xfrm>
            <a:off x="8316416" y="2492896"/>
            <a:ext cx="648072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100" b="1" dirty="0" smtClean="0"/>
              <a:t>T30</a:t>
            </a:r>
          </a:p>
          <a:p>
            <a:r>
              <a:rPr lang="it-IT" sz="600" b="1" dirty="0" smtClean="0"/>
              <a:t>GENOTYPE</a:t>
            </a:r>
            <a:endParaRPr lang="it-IT" sz="1400" b="1" dirty="0"/>
          </a:p>
        </p:txBody>
      </p:sp>
      <p:sp>
        <p:nvSpPr>
          <p:cNvPr id="81" name="CasellaDiTesto 80"/>
          <p:cNvSpPr txBox="1"/>
          <p:nvPr/>
        </p:nvSpPr>
        <p:spPr>
          <a:xfrm>
            <a:off x="8316416" y="3284984"/>
            <a:ext cx="648072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100" b="1" dirty="0" smtClean="0"/>
              <a:t>T36</a:t>
            </a:r>
          </a:p>
          <a:p>
            <a:r>
              <a:rPr lang="it-IT" sz="600" b="1" dirty="0" smtClean="0"/>
              <a:t>GENOTYPE</a:t>
            </a:r>
            <a:endParaRPr lang="it-IT" sz="1400" b="1" dirty="0"/>
          </a:p>
        </p:txBody>
      </p:sp>
      <p:sp>
        <p:nvSpPr>
          <p:cNvPr id="82" name="CasellaDiTesto 81"/>
          <p:cNvSpPr txBox="1"/>
          <p:nvPr/>
        </p:nvSpPr>
        <p:spPr>
          <a:xfrm>
            <a:off x="8316416" y="3933056"/>
            <a:ext cx="82758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900" b="1" dirty="0" smtClean="0"/>
              <a:t>RESISTANCE BREAKDOWN</a:t>
            </a:r>
          </a:p>
          <a:p>
            <a:r>
              <a:rPr lang="it-IT" sz="600" b="1" dirty="0" smtClean="0"/>
              <a:t>GENOTYPE</a:t>
            </a:r>
            <a:endParaRPr lang="it-IT" sz="1400" b="1" dirty="0"/>
          </a:p>
        </p:txBody>
      </p:sp>
      <p:sp>
        <p:nvSpPr>
          <p:cNvPr id="83" name="CasellaDiTesto 82"/>
          <p:cNvSpPr txBox="1"/>
          <p:nvPr/>
        </p:nvSpPr>
        <p:spPr>
          <a:xfrm>
            <a:off x="8316416" y="4509120"/>
            <a:ext cx="576064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100" b="1" dirty="0" smtClean="0"/>
              <a:t>B165</a:t>
            </a:r>
          </a:p>
          <a:p>
            <a:r>
              <a:rPr lang="it-IT" sz="600" b="1" dirty="0" smtClean="0"/>
              <a:t>GENOTYPE</a:t>
            </a:r>
            <a:endParaRPr lang="it-IT" sz="1400" b="1" dirty="0"/>
          </a:p>
        </p:txBody>
      </p:sp>
      <p:sp>
        <p:nvSpPr>
          <p:cNvPr id="84" name="CasellaDiTesto 83"/>
          <p:cNvSpPr txBox="1"/>
          <p:nvPr/>
        </p:nvSpPr>
        <p:spPr>
          <a:xfrm>
            <a:off x="8316416" y="4941168"/>
            <a:ext cx="576064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100" b="1" dirty="0" smtClean="0"/>
              <a:t>T3</a:t>
            </a:r>
          </a:p>
          <a:p>
            <a:r>
              <a:rPr lang="it-IT" sz="600" b="1" dirty="0" smtClean="0"/>
              <a:t>GENOTYPE</a:t>
            </a:r>
            <a:endParaRPr lang="it-IT" sz="1400" b="1" dirty="0"/>
          </a:p>
        </p:txBody>
      </p:sp>
      <p:sp>
        <p:nvSpPr>
          <p:cNvPr id="85" name="CasellaDiTesto 84"/>
          <p:cNvSpPr txBox="1"/>
          <p:nvPr/>
        </p:nvSpPr>
        <p:spPr>
          <a:xfrm>
            <a:off x="8316416" y="5733256"/>
            <a:ext cx="82758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900" b="1" dirty="0" smtClean="0"/>
              <a:t>RECOMBINANT</a:t>
            </a:r>
            <a:endParaRPr lang="it-IT" sz="1100" b="1" dirty="0" smtClean="0"/>
          </a:p>
          <a:p>
            <a:r>
              <a:rPr lang="it-IT" sz="600" b="1" dirty="0" smtClean="0"/>
              <a:t>GENOTYPE</a:t>
            </a:r>
            <a:endParaRPr lang="it-IT" sz="1400" b="1" dirty="0"/>
          </a:p>
        </p:txBody>
      </p:sp>
      <p:sp>
        <p:nvSpPr>
          <p:cNvPr id="86" name="CasellaDiTesto 85"/>
          <p:cNvSpPr txBox="1"/>
          <p:nvPr/>
        </p:nvSpPr>
        <p:spPr>
          <a:xfrm>
            <a:off x="8207896" y="332656"/>
            <a:ext cx="936104" cy="138499"/>
          </a:xfrm>
          <a:prstGeom prst="rect">
            <a:avLst/>
          </a:prstGeom>
          <a:solidFill>
            <a:srgbClr val="C00000"/>
          </a:solidFill>
          <a:ln w="158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900" b="1" dirty="0" smtClean="0">
                <a:solidFill>
                  <a:schemeClr val="bg1"/>
                </a:solidFill>
              </a:rPr>
              <a:t>PSTS isolates</a:t>
            </a:r>
            <a:endParaRPr lang="it-IT" sz="1200" b="1" dirty="0">
              <a:solidFill>
                <a:schemeClr val="bg1"/>
              </a:solidFill>
            </a:endParaRPr>
          </a:p>
        </p:txBody>
      </p:sp>
      <p:sp>
        <p:nvSpPr>
          <p:cNvPr id="87" name="CasellaDiTesto 86"/>
          <p:cNvSpPr txBox="1"/>
          <p:nvPr/>
        </p:nvSpPr>
        <p:spPr>
          <a:xfrm>
            <a:off x="8207896" y="548680"/>
            <a:ext cx="936104" cy="138499"/>
          </a:xfrm>
          <a:prstGeom prst="rect">
            <a:avLst/>
          </a:prstGeom>
          <a:solidFill>
            <a:srgbClr val="383838"/>
          </a:solidFill>
          <a:ln w="158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900" b="1" dirty="0" smtClean="0">
                <a:solidFill>
                  <a:schemeClr val="bg1"/>
                </a:solidFill>
              </a:rPr>
              <a:t>ALL isolates</a:t>
            </a:r>
            <a:endParaRPr lang="it-IT" sz="1200" b="1" dirty="0">
              <a:solidFill>
                <a:schemeClr val="bg1"/>
              </a:solidFill>
            </a:endParaRPr>
          </a:p>
        </p:txBody>
      </p:sp>
      <p:grpSp>
        <p:nvGrpSpPr>
          <p:cNvPr id="90" name="Gruppo 89"/>
          <p:cNvGrpSpPr/>
          <p:nvPr/>
        </p:nvGrpSpPr>
        <p:grpSpPr>
          <a:xfrm>
            <a:off x="683568" y="260648"/>
            <a:ext cx="6840760" cy="720080"/>
            <a:chOff x="683568" y="1412776"/>
            <a:chExt cx="6840760" cy="50405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 l="2425" r="1775" b="92413"/>
            <a:stretch>
              <a:fillRect/>
            </a:stretch>
          </p:blipFill>
          <p:spPr bwMode="auto">
            <a:xfrm>
              <a:off x="683568" y="1556792"/>
              <a:ext cx="684076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9" name="CasellaDiTesto 88"/>
            <p:cNvSpPr txBox="1"/>
            <p:nvPr/>
          </p:nvSpPr>
          <p:spPr>
            <a:xfrm>
              <a:off x="6300192" y="1412776"/>
              <a:ext cx="5040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00B050"/>
                  </a:solidFill>
                </a:rPr>
                <a:t>T318A</a:t>
              </a:r>
              <a:endParaRPr lang="it-IT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93" name="Gruppo 92"/>
          <p:cNvGrpSpPr/>
          <p:nvPr/>
        </p:nvGrpSpPr>
        <p:grpSpPr>
          <a:xfrm>
            <a:off x="683568" y="476672"/>
            <a:ext cx="6840760" cy="576064"/>
            <a:chOff x="683568" y="1700808"/>
            <a:chExt cx="6840760" cy="40421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 l="2421" r="1779" b="93560"/>
            <a:stretch>
              <a:fillRect/>
            </a:stretch>
          </p:blipFill>
          <p:spPr bwMode="auto">
            <a:xfrm>
              <a:off x="683568" y="1700808"/>
              <a:ext cx="6840760" cy="404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1" name="CasellaDiTesto 90"/>
            <p:cNvSpPr txBox="1"/>
            <p:nvPr/>
          </p:nvSpPr>
          <p:spPr>
            <a:xfrm>
              <a:off x="6876256" y="1844824"/>
              <a:ext cx="5040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7030A0"/>
                  </a:solidFill>
                </a:rPr>
                <a:t>CT11A</a:t>
              </a:r>
              <a:endParaRPr lang="it-IT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99" name="Gruppo 98"/>
          <p:cNvGrpSpPr/>
          <p:nvPr/>
        </p:nvGrpSpPr>
        <p:grpSpPr>
          <a:xfrm>
            <a:off x="683568" y="476672"/>
            <a:ext cx="6840760" cy="792088"/>
            <a:chOff x="683568" y="2132856"/>
            <a:chExt cx="6840760" cy="662880"/>
          </a:xfrm>
        </p:grpSpPr>
        <p:pic>
          <p:nvPicPr>
            <p:cNvPr id="2" name="Picture 4"/>
            <p:cNvPicPr>
              <a:picLocks noChangeAspect="1" noChangeArrowheads="1"/>
            </p:cNvPicPr>
            <p:nvPr/>
          </p:nvPicPr>
          <p:blipFill>
            <a:blip r:embed="rId10" cstate="print"/>
            <a:srcRect l="2421" r="1085" b="92413"/>
            <a:stretch>
              <a:fillRect/>
            </a:stretch>
          </p:blipFill>
          <p:spPr bwMode="auto">
            <a:xfrm>
              <a:off x="683568" y="2132856"/>
              <a:ext cx="6840760" cy="4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5" name="CasellaDiTesto 94"/>
            <p:cNvSpPr txBox="1"/>
            <p:nvPr/>
          </p:nvSpPr>
          <p:spPr>
            <a:xfrm>
              <a:off x="899592" y="2564904"/>
              <a:ext cx="5040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7030A0"/>
                  </a:solidFill>
                </a:rPr>
                <a:t>SG29</a:t>
              </a:r>
              <a:endParaRPr lang="it-IT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02" name="Gruppo 101"/>
          <p:cNvGrpSpPr/>
          <p:nvPr/>
        </p:nvGrpSpPr>
        <p:grpSpPr>
          <a:xfrm>
            <a:off x="683568" y="332656"/>
            <a:ext cx="6840760" cy="620782"/>
            <a:chOff x="3248569" y="1772816"/>
            <a:chExt cx="6768752" cy="476225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11" cstate="print"/>
            <a:srcRect l="2421" r="1779" b="92413"/>
            <a:stretch>
              <a:fillRect/>
            </a:stretch>
          </p:blipFill>
          <p:spPr bwMode="auto">
            <a:xfrm>
              <a:off x="3248569" y="1772816"/>
              <a:ext cx="6768752" cy="4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1" name="CasellaDiTesto 100"/>
            <p:cNvSpPr txBox="1"/>
            <p:nvPr/>
          </p:nvSpPr>
          <p:spPr>
            <a:xfrm>
              <a:off x="5819633" y="1938536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A4A000"/>
                  </a:solidFill>
                </a:rPr>
                <a:t>MAC39</a:t>
              </a:r>
              <a:endParaRPr lang="it-IT" b="1" dirty="0">
                <a:solidFill>
                  <a:srgbClr val="A4A000"/>
                </a:solidFill>
              </a:endParaRPr>
            </a:p>
          </p:txBody>
        </p:sp>
      </p:grpSp>
      <p:grpSp>
        <p:nvGrpSpPr>
          <p:cNvPr id="108" name="Gruppo 107"/>
          <p:cNvGrpSpPr/>
          <p:nvPr/>
        </p:nvGrpSpPr>
        <p:grpSpPr>
          <a:xfrm>
            <a:off x="683568" y="1484784"/>
            <a:ext cx="6840760" cy="648073"/>
            <a:chOff x="683568" y="1916832"/>
            <a:chExt cx="6840760" cy="493351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2" cstate="print"/>
            <a:srcRect l="2421" t="5757" r="1779" b="84383"/>
            <a:stretch>
              <a:fillRect/>
            </a:stretch>
          </p:blipFill>
          <p:spPr bwMode="auto">
            <a:xfrm>
              <a:off x="683568" y="1916832"/>
              <a:ext cx="6840760" cy="493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7" name="CasellaDiTesto 106"/>
            <p:cNvSpPr txBox="1"/>
            <p:nvPr/>
          </p:nvSpPr>
          <p:spPr>
            <a:xfrm>
              <a:off x="1907704" y="2132856"/>
              <a:ext cx="5040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00ACA8"/>
                  </a:solidFill>
                </a:rPr>
                <a:t>MAC0</a:t>
              </a:r>
              <a:endParaRPr lang="it-IT" b="1" dirty="0">
                <a:solidFill>
                  <a:srgbClr val="00ACA8"/>
                </a:solidFill>
              </a:endParaRPr>
            </a:p>
          </p:txBody>
        </p:sp>
      </p:grpSp>
      <p:grpSp>
        <p:nvGrpSpPr>
          <p:cNvPr id="92" name="Gruppo 91"/>
          <p:cNvGrpSpPr/>
          <p:nvPr/>
        </p:nvGrpSpPr>
        <p:grpSpPr>
          <a:xfrm>
            <a:off x="683568" y="1628800"/>
            <a:ext cx="6840760" cy="432048"/>
            <a:chOff x="683568" y="1988840"/>
            <a:chExt cx="6840760" cy="432048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 l="2425" t="6440" r="1775" b="84383"/>
            <a:stretch>
              <a:fillRect/>
            </a:stretch>
          </p:blipFill>
          <p:spPr bwMode="auto">
            <a:xfrm>
              <a:off x="683568" y="1988840"/>
              <a:ext cx="6840760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8" name="CasellaDiTesto 87"/>
            <p:cNvSpPr txBox="1"/>
            <p:nvPr/>
          </p:nvSpPr>
          <p:spPr>
            <a:xfrm>
              <a:off x="6444208" y="2060848"/>
              <a:ext cx="3600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3A003A"/>
                  </a:solidFill>
                </a:rPr>
                <a:t>T30</a:t>
              </a:r>
              <a:endParaRPr lang="it-IT" b="1" dirty="0">
                <a:solidFill>
                  <a:srgbClr val="3A003A"/>
                </a:solidFill>
              </a:endParaRPr>
            </a:p>
          </p:txBody>
        </p:sp>
      </p:grpSp>
      <p:grpSp>
        <p:nvGrpSpPr>
          <p:cNvPr id="96" name="Gruppo 95"/>
          <p:cNvGrpSpPr/>
          <p:nvPr/>
        </p:nvGrpSpPr>
        <p:grpSpPr>
          <a:xfrm>
            <a:off x="683568" y="1484784"/>
            <a:ext cx="6840760" cy="576064"/>
            <a:chOff x="683568" y="2708920"/>
            <a:chExt cx="6696744" cy="576064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14" cstate="print"/>
            <a:srcRect l="2425" t="6440" r="1775" b="84383"/>
            <a:stretch>
              <a:fillRect/>
            </a:stretch>
          </p:blipFill>
          <p:spPr bwMode="auto">
            <a:xfrm>
              <a:off x="683568" y="2852936"/>
              <a:ext cx="6696744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4" name="CasellaDiTesto 93"/>
            <p:cNvSpPr txBox="1"/>
            <p:nvPr/>
          </p:nvSpPr>
          <p:spPr>
            <a:xfrm>
              <a:off x="2516361" y="2708920"/>
              <a:ext cx="6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CC0099"/>
                  </a:solidFill>
                </a:rPr>
                <a:t>T385</a:t>
              </a:r>
              <a:endParaRPr lang="it-IT" b="1" dirty="0">
                <a:solidFill>
                  <a:srgbClr val="CC0099"/>
                </a:solidFill>
              </a:endParaRPr>
            </a:p>
          </p:txBody>
        </p:sp>
      </p:grpSp>
      <p:grpSp>
        <p:nvGrpSpPr>
          <p:cNvPr id="98" name="Gruppo 97"/>
          <p:cNvGrpSpPr/>
          <p:nvPr/>
        </p:nvGrpSpPr>
        <p:grpSpPr>
          <a:xfrm>
            <a:off x="683568" y="1700808"/>
            <a:ext cx="6840760" cy="374848"/>
            <a:chOff x="683568" y="2204864"/>
            <a:chExt cx="6912768" cy="374848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15" cstate="print">
              <a:lum bright="-6000"/>
            </a:blip>
            <a:srcRect l="2421" t="6440" r="1779" b="84383"/>
            <a:stretch>
              <a:fillRect/>
            </a:stretch>
          </p:blipFill>
          <p:spPr bwMode="auto">
            <a:xfrm>
              <a:off x="683568" y="2204864"/>
              <a:ext cx="6912768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7" name="CasellaDiTesto 96"/>
            <p:cNvSpPr txBox="1"/>
            <p:nvPr/>
          </p:nvSpPr>
          <p:spPr>
            <a:xfrm>
              <a:off x="2987824" y="2348880"/>
              <a:ext cx="6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FF7D7D"/>
                  </a:solidFill>
                </a:rPr>
                <a:t>BAU282</a:t>
              </a:r>
              <a:endParaRPr lang="it-IT" b="1" dirty="0">
                <a:solidFill>
                  <a:srgbClr val="FF7D7D"/>
                </a:solidFill>
              </a:endParaRPr>
            </a:p>
          </p:txBody>
        </p:sp>
      </p:grpSp>
      <p:grpSp>
        <p:nvGrpSpPr>
          <p:cNvPr id="113" name="Gruppo 112"/>
          <p:cNvGrpSpPr/>
          <p:nvPr/>
        </p:nvGrpSpPr>
        <p:grpSpPr>
          <a:xfrm>
            <a:off x="683568" y="2060848"/>
            <a:ext cx="6840760" cy="3528392"/>
            <a:chOff x="-5005064" y="2595147"/>
            <a:chExt cx="6840760" cy="2232248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16" cstate="print"/>
            <a:srcRect l="2421" t="6440" r="2473" b="63734"/>
            <a:stretch>
              <a:fillRect/>
            </a:stretch>
          </p:blipFill>
          <p:spPr bwMode="auto">
            <a:xfrm>
              <a:off x="-5005064" y="2595147"/>
              <a:ext cx="6840760" cy="2232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2" name="CasellaDiTesto 111"/>
            <p:cNvSpPr txBox="1"/>
            <p:nvPr/>
          </p:nvSpPr>
          <p:spPr>
            <a:xfrm>
              <a:off x="-1404664" y="3532691"/>
              <a:ext cx="6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006C92"/>
                  </a:solidFill>
                </a:rPr>
                <a:t>B301</a:t>
              </a:r>
              <a:endParaRPr lang="it-IT" b="1" dirty="0">
                <a:solidFill>
                  <a:srgbClr val="006C92"/>
                </a:solidFill>
              </a:endParaRPr>
            </a:p>
          </p:txBody>
        </p:sp>
      </p:grpSp>
      <p:grpSp>
        <p:nvGrpSpPr>
          <p:cNvPr id="115" name="Gruppo 114"/>
          <p:cNvGrpSpPr/>
          <p:nvPr/>
        </p:nvGrpSpPr>
        <p:grpSpPr>
          <a:xfrm>
            <a:off x="683568" y="2132856"/>
            <a:ext cx="6840760" cy="3456384"/>
            <a:chOff x="683568" y="3212976"/>
            <a:chExt cx="6840760" cy="2160240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17" cstate="print"/>
            <a:srcRect l="2421" t="6440" r="2473" b="63734"/>
            <a:stretch>
              <a:fillRect/>
            </a:stretch>
          </p:blipFill>
          <p:spPr bwMode="auto">
            <a:xfrm>
              <a:off x="683568" y="3212976"/>
              <a:ext cx="6840760" cy="2160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4" name="CasellaDiTesto 113"/>
            <p:cNvSpPr txBox="1"/>
            <p:nvPr/>
          </p:nvSpPr>
          <p:spPr>
            <a:xfrm>
              <a:off x="5580112" y="3212976"/>
              <a:ext cx="72008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660066"/>
                  </a:solidFill>
                </a:rPr>
                <a:t>NZRB-G90</a:t>
              </a:r>
              <a:endParaRPr lang="it-IT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117" name="Gruppo 116"/>
          <p:cNvGrpSpPr/>
          <p:nvPr/>
        </p:nvGrpSpPr>
        <p:grpSpPr>
          <a:xfrm>
            <a:off x="683568" y="1052736"/>
            <a:ext cx="6840760" cy="2880320"/>
            <a:chOff x="683568" y="2132856"/>
            <a:chExt cx="6840760" cy="1093493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18" cstate="print"/>
            <a:srcRect l="2421" r="2473" b="74058"/>
            <a:stretch>
              <a:fillRect/>
            </a:stretch>
          </p:blipFill>
          <p:spPr bwMode="auto">
            <a:xfrm>
              <a:off x="683568" y="2132856"/>
              <a:ext cx="6840760" cy="1093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6" name="CasellaDiTesto 115"/>
            <p:cNvSpPr txBox="1"/>
            <p:nvPr/>
          </p:nvSpPr>
          <p:spPr>
            <a:xfrm>
              <a:off x="1763688" y="2816289"/>
              <a:ext cx="6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CC0099"/>
                  </a:solidFill>
                </a:rPr>
                <a:t>B165</a:t>
              </a:r>
              <a:endParaRPr lang="it-IT" b="1" dirty="0">
                <a:solidFill>
                  <a:srgbClr val="CC0099"/>
                </a:solidFill>
              </a:endParaRPr>
            </a:p>
          </p:txBody>
        </p:sp>
      </p:grpSp>
      <p:grpSp>
        <p:nvGrpSpPr>
          <p:cNvPr id="119" name="Gruppo 118"/>
          <p:cNvGrpSpPr/>
          <p:nvPr/>
        </p:nvGrpSpPr>
        <p:grpSpPr>
          <a:xfrm>
            <a:off x="683568" y="836712"/>
            <a:ext cx="6840760" cy="3096344"/>
            <a:chOff x="683568" y="2132856"/>
            <a:chExt cx="6840760" cy="1080121"/>
          </a:xfrm>
        </p:grpSpPr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19" cstate="print"/>
            <a:srcRect l="2421" r="2473" b="72911"/>
            <a:stretch>
              <a:fillRect/>
            </a:stretch>
          </p:blipFill>
          <p:spPr bwMode="auto">
            <a:xfrm>
              <a:off x="683568" y="2132856"/>
              <a:ext cx="6840760" cy="1080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8" name="CasellaDiTesto 117"/>
            <p:cNvSpPr txBox="1"/>
            <p:nvPr/>
          </p:nvSpPr>
          <p:spPr>
            <a:xfrm>
              <a:off x="1331640" y="2610119"/>
              <a:ext cx="6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8A5C2E"/>
                  </a:solidFill>
                </a:rPr>
                <a:t>NZ-B18</a:t>
              </a:r>
              <a:endParaRPr lang="it-IT" b="1" dirty="0">
                <a:solidFill>
                  <a:srgbClr val="8A5C2E"/>
                </a:solidFill>
              </a:endParaRPr>
            </a:p>
          </p:txBody>
        </p:sp>
      </p:grpSp>
      <p:grpSp>
        <p:nvGrpSpPr>
          <p:cNvPr id="121" name="Gruppo 120"/>
          <p:cNvGrpSpPr/>
          <p:nvPr/>
        </p:nvGrpSpPr>
        <p:grpSpPr>
          <a:xfrm>
            <a:off x="683568" y="764704"/>
            <a:ext cx="6840760" cy="1036733"/>
            <a:chOff x="683568" y="1988840"/>
            <a:chExt cx="6696744" cy="755752"/>
          </a:xfrm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20" cstate="print"/>
            <a:srcRect l="2421" r="1779" b="85530"/>
            <a:stretch>
              <a:fillRect/>
            </a:stretch>
          </p:blipFill>
          <p:spPr bwMode="auto">
            <a:xfrm>
              <a:off x="683568" y="1988840"/>
              <a:ext cx="6696744" cy="612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0" name="CasellaDiTesto 119"/>
            <p:cNvSpPr txBox="1"/>
            <p:nvPr/>
          </p:nvSpPr>
          <p:spPr>
            <a:xfrm>
              <a:off x="824552" y="2513760"/>
              <a:ext cx="6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339933"/>
                  </a:solidFill>
                </a:rPr>
                <a:t>NZ-M16</a:t>
              </a:r>
              <a:endParaRPr lang="it-IT" b="1" dirty="0">
                <a:solidFill>
                  <a:srgbClr val="339933"/>
                </a:solidFill>
              </a:endParaRPr>
            </a:p>
          </p:txBody>
        </p:sp>
      </p:grpSp>
      <p:grpSp>
        <p:nvGrpSpPr>
          <p:cNvPr id="125" name="Gruppo 124"/>
          <p:cNvGrpSpPr/>
          <p:nvPr/>
        </p:nvGrpSpPr>
        <p:grpSpPr>
          <a:xfrm>
            <a:off x="683568" y="1124744"/>
            <a:ext cx="6840760" cy="1656184"/>
            <a:chOff x="683568" y="2060848"/>
            <a:chExt cx="6840760" cy="780525"/>
          </a:xfrm>
        </p:grpSpPr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21" cstate="print"/>
            <a:srcRect l="2421" t="1851" r="2473" b="80941"/>
            <a:stretch>
              <a:fillRect/>
            </a:stretch>
          </p:blipFill>
          <p:spPr bwMode="auto">
            <a:xfrm>
              <a:off x="683568" y="2060848"/>
              <a:ext cx="6840760" cy="780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4" name="CasellaDiTesto 123"/>
            <p:cNvSpPr txBox="1"/>
            <p:nvPr/>
          </p:nvSpPr>
          <p:spPr>
            <a:xfrm>
              <a:off x="3851920" y="2420888"/>
              <a:ext cx="43204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C00000"/>
                  </a:solidFill>
                </a:rPr>
                <a:t>A18</a:t>
              </a:r>
              <a:endParaRPr lang="it-IT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29" name="Gruppo 128"/>
          <p:cNvGrpSpPr/>
          <p:nvPr/>
        </p:nvGrpSpPr>
        <p:grpSpPr>
          <a:xfrm>
            <a:off x="683568" y="2132856"/>
            <a:ext cx="6840760" cy="1584176"/>
            <a:chOff x="179512" y="1169368"/>
            <a:chExt cx="6840760" cy="1584176"/>
          </a:xfrm>
        </p:grpSpPr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22" cstate="print"/>
            <a:srcRect l="2421" t="6440" r="2473" b="68322"/>
            <a:stretch>
              <a:fillRect/>
            </a:stretch>
          </p:blipFill>
          <p:spPr bwMode="auto">
            <a:xfrm>
              <a:off x="179512" y="1169368"/>
              <a:ext cx="6840760" cy="1584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8" name="CasellaDiTesto 127"/>
            <p:cNvSpPr txBox="1"/>
            <p:nvPr/>
          </p:nvSpPr>
          <p:spPr>
            <a:xfrm>
              <a:off x="1979712" y="2060848"/>
              <a:ext cx="79208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BC7D3E"/>
                  </a:solidFill>
                </a:rPr>
                <a:t>PUM/M/T5</a:t>
              </a:r>
              <a:endParaRPr lang="it-IT" b="1" dirty="0">
                <a:solidFill>
                  <a:srgbClr val="BC7D3E"/>
                </a:solidFill>
              </a:endParaRPr>
            </a:p>
          </p:txBody>
        </p:sp>
      </p:grpSp>
      <p:grpSp>
        <p:nvGrpSpPr>
          <p:cNvPr id="131" name="Gruppo 130"/>
          <p:cNvGrpSpPr/>
          <p:nvPr/>
        </p:nvGrpSpPr>
        <p:grpSpPr>
          <a:xfrm>
            <a:off x="683568" y="2132856"/>
            <a:ext cx="6840760" cy="1512168"/>
            <a:chOff x="683568" y="2420888"/>
            <a:chExt cx="6840760" cy="1114810"/>
          </a:xfrm>
        </p:grpSpPr>
        <p:pic>
          <p:nvPicPr>
            <p:cNvPr id="1040" name="Picture 16"/>
            <p:cNvPicPr>
              <a:picLocks noChangeAspect="1" noChangeArrowheads="1"/>
            </p:cNvPicPr>
            <p:nvPr/>
          </p:nvPicPr>
          <p:blipFill>
            <a:blip r:embed="rId23" cstate="print"/>
            <a:srcRect l="2421" t="6440" r="2473" b="69470"/>
            <a:stretch>
              <a:fillRect/>
            </a:stretch>
          </p:blipFill>
          <p:spPr bwMode="auto">
            <a:xfrm>
              <a:off x="683568" y="2420888"/>
              <a:ext cx="6840760" cy="1114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0" name="CasellaDiTesto 129"/>
            <p:cNvSpPr txBox="1"/>
            <p:nvPr/>
          </p:nvSpPr>
          <p:spPr>
            <a:xfrm>
              <a:off x="3419872" y="2996952"/>
              <a:ext cx="5760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>
                  <a:solidFill>
                    <a:srgbClr val="002060"/>
                  </a:solidFill>
                </a:rPr>
                <a:t>HA16-5</a:t>
              </a:r>
              <a:endParaRPr lang="it-IT" b="1" dirty="0">
                <a:solidFill>
                  <a:srgbClr val="002060"/>
                </a:solidFill>
              </a:endParaRPr>
            </a:p>
          </p:txBody>
        </p:sp>
      </p:grpSp>
      <p:cxnSp>
        <p:nvCxnSpPr>
          <p:cNvPr id="136" name="Connettore 1 135"/>
          <p:cNvCxnSpPr/>
          <p:nvPr/>
        </p:nvCxnSpPr>
        <p:spPr>
          <a:xfrm>
            <a:off x="827584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ttore 1 136"/>
          <p:cNvCxnSpPr/>
          <p:nvPr/>
        </p:nvCxnSpPr>
        <p:spPr>
          <a:xfrm>
            <a:off x="3779912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nettore 1 140"/>
          <p:cNvCxnSpPr/>
          <p:nvPr/>
        </p:nvCxnSpPr>
        <p:spPr>
          <a:xfrm>
            <a:off x="4427984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ttore 1 141"/>
          <p:cNvCxnSpPr/>
          <p:nvPr/>
        </p:nvCxnSpPr>
        <p:spPr>
          <a:xfrm>
            <a:off x="4499992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ttore 1 142"/>
          <p:cNvCxnSpPr/>
          <p:nvPr/>
        </p:nvCxnSpPr>
        <p:spPr>
          <a:xfrm>
            <a:off x="5148064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ttore 1 143"/>
          <p:cNvCxnSpPr/>
          <p:nvPr/>
        </p:nvCxnSpPr>
        <p:spPr>
          <a:xfrm>
            <a:off x="5724128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ttore 1 144"/>
          <p:cNvCxnSpPr/>
          <p:nvPr/>
        </p:nvCxnSpPr>
        <p:spPr>
          <a:xfrm>
            <a:off x="6084168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nettore 1 145"/>
          <p:cNvCxnSpPr/>
          <p:nvPr/>
        </p:nvCxnSpPr>
        <p:spPr>
          <a:xfrm>
            <a:off x="6444208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nettore 1 146"/>
          <p:cNvCxnSpPr/>
          <p:nvPr/>
        </p:nvCxnSpPr>
        <p:spPr>
          <a:xfrm>
            <a:off x="6444208" y="476672"/>
            <a:ext cx="0" cy="532859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nettore 1 147"/>
          <p:cNvCxnSpPr/>
          <p:nvPr/>
        </p:nvCxnSpPr>
        <p:spPr>
          <a:xfrm>
            <a:off x="6660232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nettore 1 148"/>
          <p:cNvCxnSpPr/>
          <p:nvPr/>
        </p:nvCxnSpPr>
        <p:spPr>
          <a:xfrm>
            <a:off x="6804248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nettore 1 149"/>
          <p:cNvCxnSpPr/>
          <p:nvPr/>
        </p:nvCxnSpPr>
        <p:spPr>
          <a:xfrm>
            <a:off x="7020272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ttangolo 152"/>
          <p:cNvSpPr/>
          <p:nvPr/>
        </p:nvSpPr>
        <p:spPr>
          <a:xfrm>
            <a:off x="4139952" y="5733256"/>
            <a:ext cx="288032" cy="144016"/>
          </a:xfrm>
          <a:prstGeom prst="rect">
            <a:avLst/>
          </a:prstGeom>
          <a:solidFill>
            <a:srgbClr val="FF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it-IT" sz="800" b="1" dirty="0" smtClean="0">
                <a:solidFill>
                  <a:srgbClr val="C00000"/>
                </a:solidFill>
              </a:rPr>
              <a:t>P33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154" name="Rettangolo 153"/>
          <p:cNvSpPr/>
          <p:nvPr/>
        </p:nvSpPr>
        <p:spPr>
          <a:xfrm>
            <a:off x="4355976" y="5517232"/>
            <a:ext cx="216024" cy="14401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it-IT" sz="800" b="1" dirty="0" smtClean="0">
                <a:solidFill>
                  <a:srgbClr val="C00000"/>
                </a:solidFill>
              </a:rPr>
              <a:t>P6</a:t>
            </a:r>
            <a:endParaRPr lang="it-IT" b="1" dirty="0">
              <a:solidFill>
                <a:srgbClr val="C00000"/>
              </a:solidFill>
            </a:endParaRPr>
          </a:p>
        </p:txBody>
      </p:sp>
      <p:cxnSp>
        <p:nvCxnSpPr>
          <p:cNvPr id="162" name="Connettore 1 161"/>
          <p:cNvCxnSpPr/>
          <p:nvPr/>
        </p:nvCxnSpPr>
        <p:spPr>
          <a:xfrm>
            <a:off x="7236296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ttore 1 138"/>
          <p:cNvCxnSpPr/>
          <p:nvPr/>
        </p:nvCxnSpPr>
        <p:spPr>
          <a:xfrm>
            <a:off x="4139952" y="476672"/>
            <a:ext cx="0" cy="561662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nettore 1 164"/>
          <p:cNvCxnSpPr/>
          <p:nvPr/>
        </p:nvCxnSpPr>
        <p:spPr>
          <a:xfrm>
            <a:off x="683568" y="476672"/>
            <a:ext cx="6552728" cy="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05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6" fill="hold">
                      <p:stCondLst>
                        <p:cond delay="0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6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9" fill="hold">
                      <p:stCondLst>
                        <p:cond delay="0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374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5" fill="hold">
                      <p:stCondLst>
                        <p:cond delay="0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114</Words>
  <Application>Microsoft Office PowerPoint</Application>
  <PresentationFormat>Presentazione su schermo (4:3)</PresentationFormat>
  <Paragraphs>97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rferraro</dc:creator>
  <cp:lastModifiedBy>rferraro</cp:lastModifiedBy>
  <cp:revision>170</cp:revision>
  <dcterms:created xsi:type="dcterms:W3CDTF">2015-02-25T15:17:32Z</dcterms:created>
  <dcterms:modified xsi:type="dcterms:W3CDTF">2015-02-27T09:35:09Z</dcterms:modified>
</cp:coreProperties>
</file>